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24384000" cy="13716000"/>
  <p:notesSz cx="6858000" cy="9144000"/>
  <p:embeddedFontLst>
    <p:embeddedFont>
      <p:font typeface="Chango Regular"/>
      <p:regular r:id="rId34"/>
    </p:embeddedFont>
    <p:embeddedFont>
      <p:font typeface="Pretendard ExtraLight"/>
      <p:regular r:id="rId35"/>
    </p:embeddedFont>
    <p:embeddedFont>
      <p:font typeface="Pretendard Bold"/>
      <p:bold r:id="rId36"/>
    </p:embeddedFont>
    <p:embeddedFont>
      <p:font typeface="Pretendard Black"/>
      <p:bold r:id="rId37"/>
    </p:embeddedFont>
    <p:embeddedFont>
      <p:font typeface="Pretendard Medium"/>
      <p:bold r:id="rId38"/>
    </p:embeddedFont>
    <p:embeddedFont>
      <p:font typeface="Pretendard ExtraBold"/>
      <p:bold r:id="rId39"/>
    </p:embeddedFont>
    <p:embeddedFont>
      <p:font typeface="Pretendard Regular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1.fntdata" Type="http://schemas.openxmlformats.org/officeDocument/2006/relationships/font"/><Relationship Id="rId35" Target="fonts/font2.fntdata" Type="http://schemas.openxmlformats.org/officeDocument/2006/relationships/font"/><Relationship Id="rId36" Target="fonts/font3.fntdata" Type="http://schemas.openxmlformats.org/officeDocument/2006/relationships/font"/><Relationship Id="rId37" Target="fonts/font4.fntdata" Type="http://schemas.openxmlformats.org/officeDocument/2006/relationships/font"/><Relationship Id="rId38" Target="fonts/font5.fntdata" Type="http://schemas.openxmlformats.org/officeDocument/2006/relationships/font"/><Relationship Id="rId39" Target="fonts/font6.fntdata" Type="http://schemas.openxmlformats.org/officeDocument/2006/relationships/font"/><Relationship Id="rId4" Target="theme/theme1.xml" Type="http://schemas.openxmlformats.org/officeDocument/2006/relationships/theme"/><Relationship Id="rId40" Target="fonts/font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8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8.pn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4.png" Type="http://schemas.openxmlformats.org/officeDocument/2006/relationships/image"/><Relationship Id="rId4" Target="../media/image6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18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 rot="0">
            <a:off x="-5384800" y="-4330700"/>
            <a:ext cx="18021300" cy="1802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14478000" y="5397500"/>
            <a:ext cx="12992100" cy="129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16600" y="4546600"/>
            <a:ext cx="12763500" cy="12763500"/>
          </a:xfrm>
          <a:prstGeom prst="rect">
            <a:avLst/>
          </a:prstGeom>
          <a:effectLst>
            <a:outerShdw dir="2700000" dist="1177622" blurRad="1020606">
              <a:srgbClr val="000000">
                <a:alpha val="5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 rot="3420000">
            <a:off x="-2425700" y="2324100"/>
            <a:ext cx="6794500" cy="697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13080000">
            <a:off x="19100800" y="-1282700"/>
            <a:ext cx="4851400" cy="485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49500" y="7150100"/>
            <a:ext cx="1879600" cy="187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34100" y="3200400"/>
            <a:ext cx="116078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08700" y="6413500"/>
            <a:ext cx="116078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57800" y="1257300"/>
            <a:ext cx="1117600" cy="110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20027900" y="9448800"/>
            <a:ext cx="1879600" cy="1854200"/>
          </a:xfrm>
          <a:prstGeom prst="rect">
            <a:avLst/>
          </a:prstGeom>
          <a:effectLst>
            <a:outerShdw dir="6660000" dist="214549" blurRad="213834">
              <a:srgbClr val="000000">
                <a:alpha val="33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0700000">
            <a:off x="16916400" y="1816100"/>
            <a:ext cx="520700" cy="520700"/>
          </a:xfrm>
          <a:prstGeom prst="rect">
            <a:avLst/>
          </a:prstGeom>
          <a:effectLst>
            <a:outerShdw dir="3600000" dist="79595" blurRad="69845">
              <a:srgbClr val="000000">
                <a:alpha val="21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0700000">
            <a:off x="5156200" y="11239500"/>
            <a:ext cx="1231900" cy="1231900"/>
          </a:xfrm>
          <a:prstGeom prst="rect">
            <a:avLst/>
          </a:prstGeom>
          <a:effectLst>
            <a:outerShdw dir="3600000" dist="198182" blurRad="177892">
              <a:srgbClr val="000000">
                <a:alpha val="18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5435600" y="2755900"/>
            <a:ext cx="13182600" cy="4203700"/>
          </a:xfrm>
          <a:prstGeom prst="rect">
            <a:avLst/>
          </a:prstGeom>
        </p:spPr>
        <p:txBody>
          <a:bodyPr anchor="ctr" rtlCol="false" lIns="0" tIns="253296" rIns="0" bIns="253296"/>
          <a:lstStyle/>
          <a:p>
            <a:pPr algn="ctr" lvl="0">
              <a:lnSpc>
                <a:spcPct val="83830"/>
              </a:lnSpc>
            </a:pP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알고리즘</a:t>
            </a: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코딩테스트</a:t>
            </a:r>
          </a:p>
          <a:p>
            <a:pPr algn="ctr" lvl="0">
              <a:lnSpc>
                <a:spcPct val="83830"/>
              </a:lnSpc>
            </a:pP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7,8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주차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56700" y="1257300"/>
            <a:ext cx="6070600" cy="698500"/>
          </a:xfrm>
          <a:prstGeom prst="rect">
            <a:avLst/>
          </a:prstGeom>
        </p:spPr>
        <p:txBody>
          <a:bodyPr anchor="ctr" rtlCol="false" lIns="0" tIns="97450" rIns="0" bIns="97450"/>
          <a:lstStyle/>
          <a:p>
            <a:pPr algn="ctr" lvl="0">
              <a:lnSpc>
                <a:spcPct val="83830"/>
              </a:lnSpc>
            </a:pPr>
            <a:r>
              <a:rPr lang="en-US" sz="3935" b="false" i="false" u="none" strike="noStrike" spc="-157">
                <a:solidFill>
                  <a:srgbClr val="FFFFFF"/>
                </a:solidFill>
                <a:latin typeface="Chango Regular"/>
              </a:rPr>
              <a:t>ecole 3,4</a:t>
            </a:r>
            <a:r>
              <a:rPr lang="ko-KR" sz="3935" b="false" i="false" u="none" strike="noStrike" spc="-157">
                <a:solidFill>
                  <a:srgbClr val="FFFFFF"/>
                </a:solidFill>
                <a:ea typeface="Chango Regular"/>
              </a:rPr>
              <a:t>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1700" y="11544300"/>
            <a:ext cx="4559300" cy="622300"/>
          </a:xfrm>
          <a:prstGeom prst="rect">
            <a:avLst/>
          </a:prstGeom>
        </p:spPr>
        <p:txBody>
          <a:bodyPr anchor="ctr" rtlCol="false" lIns="0" tIns="86603" rIns="0" bIns="86603"/>
          <a:lstStyle/>
          <a:p>
            <a:pPr algn="ctr" lvl="0">
              <a:lnSpc>
                <a:spcPct val="83830"/>
              </a:lnSpc>
            </a:pP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소프트웨어학과</a:t>
            </a:r>
            <a:r>
              <a:rPr lang="en-US" sz="3497" b="false" i="false" u="none" strike="noStrike" spc="-17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박세현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1700" y="12268200"/>
            <a:ext cx="4800600" cy="571500"/>
          </a:xfrm>
          <a:prstGeom prst="rect">
            <a:avLst/>
          </a:prstGeom>
        </p:spPr>
        <p:txBody>
          <a:bodyPr anchor="ctr" rtlCol="false" lIns="0" tIns="80140" rIns="0" bIns="80140"/>
          <a:lstStyle/>
          <a:p>
            <a:pPr algn="ctr" lvl="0">
              <a:lnSpc>
                <a:spcPct val="83830"/>
              </a:lnSpc>
            </a:pPr>
            <a:r>
              <a:rPr lang="en" sz="3236" b="false" i="false" u="none" strike="noStrike" spc="-162">
                <a:solidFill>
                  <a:srgbClr val="FFFFFF"/>
                </a:solidFill>
                <a:latin typeface="Pretendard Bold"/>
              </a:rPr>
              <a:t>2023664025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622300"/>
            <a:ext cx="9296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2252-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세우기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위상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72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678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784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461500" y="4445000"/>
            <a:ext cx="5359400" cy="548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334000" y="4445000"/>
            <a:ext cx="4178300" cy="548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290800" y="4445000"/>
            <a:ext cx="3733800" cy="548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30200" y="4445000"/>
            <a:ext cx="4559300" cy="548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9024600" y="4445000"/>
            <a:ext cx="49403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622300"/>
            <a:ext cx="93345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1516-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게임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개발하기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위상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381500" y="2755900"/>
            <a:ext cx="15608300" cy="10553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622300"/>
            <a:ext cx="9296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1516-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게임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개발하기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위상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12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837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880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8600" y="5080000"/>
            <a:ext cx="4559300" cy="548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85400" y="5080000"/>
            <a:ext cx="5359400" cy="548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65700" y="5080000"/>
            <a:ext cx="5232400" cy="6870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34200" y="5080000"/>
            <a:ext cx="4940300" cy="548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41600" y="5080000"/>
            <a:ext cx="4279900" cy="6286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1753-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최단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경로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다익스트라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670300" y="2946400"/>
            <a:ext cx="17043400" cy="10261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1689100"/>
            <a:ext cx="9575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다익스트라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828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0678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912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321300" y="622300"/>
            <a:ext cx="137414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1753-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최단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경로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구하기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64700" y="4419600"/>
            <a:ext cx="4584700" cy="548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42000" y="4419600"/>
            <a:ext cx="3949700" cy="8051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4419600"/>
            <a:ext cx="4000500" cy="858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659600" y="4419600"/>
            <a:ext cx="4152900" cy="64643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328900" y="4419600"/>
            <a:ext cx="4330700" cy="8280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622300"/>
            <a:ext cx="93345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1854-K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번째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최단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경로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29500" y="1689100"/>
            <a:ext cx="97028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다익스트라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47900" y="3086100"/>
            <a:ext cx="19875500" cy="9563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89500" y="1498600"/>
            <a:ext cx="14617700" cy="107188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241800" y="10922000"/>
            <a:ext cx="9779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ea typeface="Pretendard Regular"/>
              </a:rPr>
              <a:t>수영구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2200" y="9271000"/>
            <a:ext cx="9779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ea typeface="Pretendard Regular"/>
              </a:rPr>
              <a:t>연제구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51900" y="11976100"/>
            <a:ext cx="6858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ea typeface="Pretendard Regular"/>
              </a:rPr>
              <a:t>북구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553200" y="12217400"/>
            <a:ext cx="9779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ea typeface="Pretendard Regular"/>
              </a:rPr>
              <a:t>금정구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05600" y="9271000"/>
            <a:ext cx="6858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ea typeface="Pretendard Regular"/>
              </a:rPr>
              <a:t>남구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0">
            <a:off x="1930400" y="3416300"/>
            <a:ext cx="20510500" cy="8382000"/>
          </a:xfrm>
          <a:prstGeom prst="rect">
            <a:avLst/>
          </a:prstGeom>
          <a:effectLst>
            <a:outerShdw dir="2700000" dist="0" blurRad="880176">
              <a:srgbClr val="6187FF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07300" y="711200"/>
            <a:ext cx="9347200" cy="13462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6691" b="tru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이해하기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89300" y="5359400"/>
            <a:ext cx="18161000" cy="4483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문제는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다익스트라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알고리즘을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사용하는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차이점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algn="l" lvl="0">
              <a:lnSpc>
                <a:spcPct val="116199"/>
              </a:lnSpc>
            </a:pP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일반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다익스트라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도시까지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짧은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길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(1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)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만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K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경로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경로를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구하는게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아닌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각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도시까지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가는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짧은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길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K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개를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모두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07300" y="673100"/>
            <a:ext cx="9347200" cy="14097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true" i="false" u="none" strike="noStrike" spc="-335">
                <a:solidFill>
                  <a:srgbClr val="000000"/>
                </a:solidFill>
                <a:ea typeface="Pretendard Medium"/>
              </a:rPr>
              <a:t>다익스트라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66900" y="5359400"/>
            <a:ext cx="5486400" cy="4064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120900" y="4406900"/>
            <a:ext cx="46355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1-&gt;4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까지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가는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방법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총</a:t>
            </a:r>
            <a:r>
              <a:rPr lang="en-US" sz="3333" b="false" i="false" u="none" strike="noStrike">
                <a:solidFill>
                  <a:srgbClr val="000000"/>
                </a:solidFill>
                <a:latin typeface="Pretendard Regular"/>
              </a:rPr>
              <a:t> 3</a:t>
            </a:r>
            <a:r>
              <a:rPr lang="ko-KR" sz="3333" b="false" i="false" u="none" strike="noStrike">
                <a:solidFill>
                  <a:srgbClr val="000000"/>
                </a:solidFill>
                <a:ea typeface="Pretendard Regular"/>
              </a:rPr>
              <a:t>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42300" y="4991100"/>
            <a:ext cx="15265400" cy="4140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출발점에서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짧은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길이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확정된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곳부터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순서대로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방문하고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그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길을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통해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지점들의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최단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경로를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갱신해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나감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
2.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큐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아직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확정되지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않은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경로들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중에서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짧은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경로를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다음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방문지로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뽑기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위해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큐를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116199"/>
              </a:lnSpc>
            </a:pPr>
            <a:r>
              <a:rPr lang="en" sz="3329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3.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큐에서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짧은걸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꺼내고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, 1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번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노드를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확정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.... 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 rot="0">
            <a:off x="1930400" y="3416300"/>
            <a:ext cx="20510500" cy="8382000"/>
          </a:xfrm>
          <a:prstGeom prst="rect">
            <a:avLst/>
          </a:prstGeom>
          <a:effectLst>
            <a:outerShdw dir="2700000" dist="0" blurRad="880176">
              <a:srgbClr val="6187FF">
                <a:alpha val="50000"/>
              </a:srgbClr>
            </a:outerShdw>
          </a:effectLst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81900" y="673100"/>
            <a:ext cx="9410700" cy="14097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우선순위</a:t>
            </a:r>
            <a:r>
              <a:rPr lang="en-US" sz="6691" b="tru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89300" y="4394200"/>
            <a:ext cx="18161000" cy="59817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
&lt;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차이점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일반적인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(Queue)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집어넣은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나오는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FIFO (First In First Out)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구조로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저장하는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선형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자료구조</a:t>
            </a:r>
          </a:p>
          <a:p>
            <a:pPr algn="l" lvl="0">
              <a:lnSpc>
                <a:spcPct val="116199"/>
              </a:lnSpc>
            </a:pP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
-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(Priority Queue)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들어간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순서에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상관없이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우선순위가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나오는</a:t>
            </a:r>
            <a:r>
              <a:rPr lang="en-US" sz="4207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4207" b="false" i="false" u="none" strike="noStrike">
                <a:solidFill>
                  <a:srgbClr val="000000"/>
                </a:solidFill>
                <a:ea typeface="Pretendard Regular"/>
              </a:rPr>
              <a:t>것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81200" y="2908300"/>
            <a:ext cx="9055100" cy="905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03600" y="2654300"/>
            <a:ext cx="9550400" cy="955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20434300" y="9499600"/>
            <a:ext cx="5435600" cy="5435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0100" y="596900"/>
            <a:ext cx="6527800" cy="1422400"/>
          </a:xfrm>
          <a:prstGeom prst="rect">
            <a:avLst/>
          </a:prstGeom>
        </p:spPr>
        <p:txBody>
          <a:bodyPr anchor="ctr" rtlCol="false" lIns="0" tIns="101486" rIns="0" bIns="101486"/>
          <a:lstStyle/>
          <a:p>
            <a:pPr algn="l" lvl="0">
              <a:lnSpc>
                <a:spcPct val="99600"/>
              </a:lnSpc>
            </a:pPr>
            <a:r>
              <a:rPr lang="en" sz="7991" b="false" i="false" u="none" strike="noStrike" spc="-400">
                <a:solidFill>
                  <a:srgbClr val="6187FF"/>
                </a:solidFill>
                <a:latin typeface="Pretendard Black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81300" y="3086100"/>
            <a:ext cx="5753100" cy="9029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그래프의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표현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유니온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파인드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위상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정렬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ea typeface="Pretendard Bold"/>
              </a:rPr>
              <a:t>다익스트라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81300" y="3517900"/>
            <a:ext cx="5918200" cy="14478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18352-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특정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거리의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도시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찾기</a:t>
            </a:r>
          </a:p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1707-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이분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그래프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판별하기</a:t>
            </a:r>
          </a:p>
          <a:p>
            <a:pPr algn="l" lvl="0">
              <a:lnSpc>
                <a:spcPct val="99600"/>
              </a:lnSpc>
            </a:pPr>
            <a:r>
              <a:rPr lang="en" sz="2708" b="false" i="false" u="none" strike="noStrike" spc="-135">
                <a:solidFill>
                  <a:srgbClr val="595959"/>
                </a:solidFill>
                <a:latin typeface="Pretendard Medium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81300" y="5334000"/>
            <a:ext cx="5867400" cy="6223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1717-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집합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표현하기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81300" y="7086600"/>
            <a:ext cx="5918200" cy="10414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2252-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줄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세우기</a:t>
            </a:r>
          </a:p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1516-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게임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개발하기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81300" y="8890000"/>
            <a:ext cx="5880100" cy="10414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1753-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최단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경로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구하기</a:t>
            </a:r>
          </a:p>
          <a:p>
            <a:pPr algn="l" lvl="0">
              <a:lnSpc>
                <a:spcPct val="99600"/>
              </a:lnSpc>
            </a:pP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1854-K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번째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최단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경로</a:t>
            </a:r>
            <a:r>
              <a:rPr lang="en-US" sz="2708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8" b="false" i="false" u="none" strike="noStrike" spc="-135">
                <a:solidFill>
                  <a:srgbClr val="595959"/>
                </a:solidFill>
                <a:ea typeface="Pretendard Medium"/>
              </a:rPr>
              <a:t>찾기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41400" y="3162300"/>
            <a:ext cx="1092200" cy="73914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01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02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03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04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69200" y="673100"/>
            <a:ext cx="9423400" cy="14097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우선순위</a:t>
            </a:r>
            <a:r>
              <a:rPr lang="en-US" sz="6691" b="tru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큐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45300" y="4064000"/>
            <a:ext cx="10871200" cy="4165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699000" y="8280400"/>
            <a:ext cx="15290800" cy="4140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&lt;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특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&gt;</a:t>
            </a:r>
          </a:p>
          <a:p>
            <a:pPr algn="l" lvl="0">
              <a:lnSpc>
                <a:spcPct val="116199"/>
              </a:lnSpc>
            </a:pP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모든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항목에는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우선순위가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있음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
-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순위가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요소는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순위가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낮은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요소보다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먼저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queue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에서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제외됨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
-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두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요소의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순위가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같으면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queue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순서에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따라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제공됨</a:t>
            </a:r>
          </a:p>
          <a:p>
            <a:pPr algn="l" lvl="0">
              <a:lnSpc>
                <a:spcPct val="116199"/>
              </a:lnSpc>
            </a:pPr>
            <a:r>
              <a:rPr lang="en" sz="3329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Q. 4 → 8 → 2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순으로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데이터가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들어간다고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했을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때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큐와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큐의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처리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순서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?
(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높은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우선순위를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갖는다고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가정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)
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69200" y="673100"/>
            <a:ext cx="9423400" cy="14097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6691" b="tru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해결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73900" y="2578100"/>
            <a:ext cx="152019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ex) 1-&gt;4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가는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경로중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최단경로의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구하고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싶다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14500" y="4114800"/>
            <a:ext cx="5359400" cy="5486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590800" y="10261600"/>
            <a:ext cx="37338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큐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하나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준비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0" y="4114800"/>
            <a:ext cx="5003800" cy="5486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8394700" y="10198100"/>
            <a:ext cx="59690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1-&gt;4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바로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가는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경로의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: 15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865600" y="4114800"/>
            <a:ext cx="5067300" cy="5486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6433800" y="10198100"/>
            <a:ext cx="10452100" cy="2362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1-&gt;2-&gt;4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가는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경로의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: 4+6=10 </a:t>
            </a:r>
          </a:p>
          <a:p>
            <a:pPr algn="l" lvl="0">
              <a:lnSpc>
                <a:spcPct val="116199"/>
              </a:lnSpc>
            </a:pPr>
            <a:r>
              <a:rPr lang="en" sz="3329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queue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형식이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큐이므로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정렬을</a:t>
            </a:r>
          </a:p>
          <a:p>
            <a:pPr algn="l" lvl="0">
              <a:lnSpc>
                <a:spcPct val="116199"/>
              </a:lnSpc>
            </a:pP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수반해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수가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앞쪽으로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오게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강제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569200" y="673100"/>
            <a:ext cx="9423400" cy="14097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문제</a:t>
            </a:r>
            <a:r>
              <a:rPr lang="en-US" sz="6691" b="tru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true" i="false" u="none" strike="noStrike" spc="-335">
                <a:solidFill>
                  <a:srgbClr val="000000"/>
                </a:solidFill>
                <a:ea typeface="Pretendard Medium"/>
              </a:rPr>
              <a:t>해결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12000" y="2540000"/>
            <a:ext cx="15201900" cy="596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ex) 1-&gt;4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가는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경로중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최단경로의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거리를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구하고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true" i="false" u="none" strike="noStrike">
                <a:solidFill>
                  <a:srgbClr val="000000"/>
                </a:solidFill>
                <a:ea typeface="Pretendard Regular"/>
              </a:rPr>
              <a:t>싶다</a:t>
            </a:r>
            <a:r>
              <a:rPr lang="en-US" sz="3329" b="tru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20100" y="5461000"/>
            <a:ext cx="13474700" cy="6515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1-&gt;3-&gt;4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가는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경로의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거리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: 5+8=13</a:t>
            </a:r>
          </a:p>
          <a:p>
            <a:pPr algn="l" lvl="0">
              <a:lnSpc>
                <a:spcPct val="116199"/>
              </a:lnSpc>
            </a:pPr>
            <a:r>
              <a:rPr lang="en" sz="3329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하지만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번째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최단경로를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구하고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싶으므로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큐의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사이즈는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2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초과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X
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따라서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큐의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가장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선두의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있는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값이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현재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계산된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distance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값보다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큰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경우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우선순위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큐의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선두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pop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시키고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넣어줌</a:t>
            </a:r>
          </a:p>
          <a:p>
            <a:pPr algn="l" lvl="0">
              <a:lnSpc>
                <a:spcPct val="116199"/>
              </a:lnSpc>
            </a:pPr>
            <a:r>
              <a:rPr lang="en" sz="3329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=&gt;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그래프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탐색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마쳤을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경우에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FF1111"/>
                </a:solidFill>
                <a:ea typeface="Pretendard Regular"/>
              </a:rPr>
              <a:t>해당</a:t>
            </a:r>
            <a:r>
              <a:rPr lang="en-US" sz="3329" b="false" i="false" u="none" strike="noStrike">
                <a:solidFill>
                  <a:srgbClr val="FF1111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FF1111"/>
                </a:solidFill>
                <a:ea typeface="Pretendard Regular"/>
              </a:rPr>
              <a:t>큐에</a:t>
            </a:r>
            <a:r>
              <a:rPr lang="en-US" sz="3329" b="false" i="false" u="none" strike="noStrike">
                <a:solidFill>
                  <a:srgbClr val="FF1111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FF1111"/>
                </a:solidFill>
                <a:ea typeface="Pretendard Regular"/>
              </a:rPr>
              <a:t>가장</a:t>
            </a:r>
            <a:r>
              <a:rPr lang="en-US" sz="3329" b="false" i="false" u="none" strike="noStrike">
                <a:solidFill>
                  <a:srgbClr val="FF1111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FF1111"/>
                </a:solidFill>
                <a:ea typeface="Pretendard Regular"/>
              </a:rPr>
              <a:t>선두의</a:t>
            </a:r>
            <a:r>
              <a:rPr lang="en-US" sz="3329" b="false" i="false" u="none" strike="noStrike">
                <a:solidFill>
                  <a:srgbClr val="FF1111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FF1111"/>
                </a:solidFill>
                <a:ea typeface="Pretendard Regular"/>
              </a:rPr>
              <a:t>값이</a:t>
            </a:r>
            <a:r>
              <a:rPr lang="en-US" sz="3329" b="false" i="false" u="none" strike="noStrike">
                <a:solidFill>
                  <a:srgbClr val="FF1111"/>
                </a:solidFill>
                <a:latin typeface="Pretendard Regular"/>
              </a:rPr>
              <a:t> k</a:t>
            </a:r>
            <a:r>
              <a:rPr lang="ko-KR" sz="3329" b="false" i="false" u="none" strike="noStrike">
                <a:solidFill>
                  <a:srgbClr val="FF1111"/>
                </a:solidFill>
                <a:ea typeface="Pretendard Regular"/>
              </a:rPr>
              <a:t>번째</a:t>
            </a:r>
            <a:r>
              <a:rPr lang="en-US" sz="3329" b="false" i="false" u="none" strike="noStrike">
                <a:solidFill>
                  <a:srgbClr val="FF1111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FF1111"/>
                </a:solidFill>
                <a:ea typeface="Pretendard Regular"/>
              </a:rPr>
              <a:t>최단경로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가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됨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en" sz="3329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ko-KR" sz="3329" b="false" i="false" u="none" strike="noStrike">
                <a:solidFill>
                  <a:srgbClr val="000000"/>
                </a:solidFill>
                <a:ea typeface="Pretendard Regular"/>
              </a:rPr>
              <a:t>답</a:t>
            </a:r>
            <a:r>
              <a:rPr lang="en-US" sz="3329" b="false" i="false" u="none" strike="noStrike">
                <a:solidFill>
                  <a:srgbClr val="000000"/>
                </a:solidFill>
                <a:latin typeface="Pretendard Regular"/>
              </a:rPr>
              <a:t> : 13
</a:t>
            </a:r>
            <a:r>
              <a:rPr lang="en" sz="3329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86000" y="4419600"/>
            <a:ext cx="5410200" cy="6146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Python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9500" y="116205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950700" y="3441700"/>
            <a:ext cx="6565900" cy="725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67400" y="3441700"/>
            <a:ext cx="5651500" cy="74168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64200" y="2247900"/>
            <a:ext cx="6527800" cy="9753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268200" y="2324100"/>
            <a:ext cx="6794500" cy="9588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151600" y="10198100"/>
            <a:ext cx="1270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04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192000" y="2057400"/>
            <a:ext cx="7454900" cy="942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17900" y="2057400"/>
            <a:ext cx="8458200" cy="9601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0" y="558800"/>
            <a:ext cx="9385300" cy="14986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쨈나이</a:t>
            </a:r>
            <a:r>
              <a:rPr lang="en-US" sz="6691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1" b="false" i="false" u="none" strike="noStrike" spc="-335">
                <a:solidFill>
                  <a:srgbClr val="000000"/>
                </a:solidFill>
                <a:ea typeface="Pretendard Medium"/>
              </a:rPr>
              <a:t>활용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151600" y="10198100"/>
            <a:ext cx="1270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04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2819400"/>
            <a:ext cx="11214100" cy="8521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60200" y="3517900"/>
            <a:ext cx="12090400" cy="7823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969500" y="11455400"/>
            <a:ext cx="3924300" cy="469900"/>
          </a:xfrm>
          <a:prstGeom prst="rect">
            <a:avLst/>
          </a:prstGeom>
        </p:spPr>
        <p:txBody>
          <a:bodyPr anchor="ctr" rtlCol="false" lIns="0" tIns="33401" rIns="0" bIns="33401"/>
          <a:lstStyle/>
          <a:p>
            <a:pPr algn="ctr" lvl="0">
              <a:lnSpc>
                <a:spcPct val="99600"/>
              </a:lnSpc>
            </a:pPr>
            <a:r>
              <a:rPr lang="ko-KR" sz="2630" b="false" i="false" u="none" strike="noStrike" spc="-131">
                <a:solidFill>
                  <a:srgbClr val="FFFFFF"/>
                </a:solidFill>
                <a:ea typeface="Pretendard Medium"/>
              </a:rPr>
              <a:t>최대공약수</a:t>
            </a:r>
            <a:r>
              <a:rPr lang="en-US" sz="2630" b="false" i="false" u="none" strike="noStrike" spc="-131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30" b="false" i="false" u="none" strike="noStrike" spc="-131">
                <a:solidFill>
                  <a:srgbClr val="FFFFFF"/>
                </a:solidFill>
                <a:ea typeface="Pretendard Medium"/>
              </a:rPr>
              <a:t>구하기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91200" y="1193800"/>
            <a:ext cx="12788900" cy="11328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6200" y="685800"/>
            <a:ext cx="2679700" cy="1854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10409" b="false" i="false" u="none" strike="noStrike">
                <a:solidFill>
                  <a:srgbClr val="000000"/>
                </a:solidFill>
                <a:ea typeface="Pretendard Black"/>
              </a:rPr>
              <a:t>출처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971800" y="3314700"/>
            <a:ext cx="16510000" cy="3733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https://yoongrammer.tistory.com/81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'https://goodbyeanma.tistory.com/66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>https://hyongti.tistory.com/67</a:t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" sz="4207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69200" y="787400"/>
            <a:ext cx="10045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18352-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특정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거리의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도시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54900" y="1676400"/>
            <a:ext cx="96520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그래프의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표현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337300" y="2768600"/>
            <a:ext cx="11696700" cy="10655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9822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18352-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특정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거리의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도시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찾기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676400"/>
            <a:ext cx="95758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그래프의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표현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161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83700" y="27686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53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4711700"/>
            <a:ext cx="4406900" cy="6438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80600" y="4787900"/>
            <a:ext cx="5219700" cy="5334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105400" y="4787900"/>
            <a:ext cx="4940300" cy="59690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278600" y="4787900"/>
            <a:ext cx="5105400" cy="5219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76500" y="4787900"/>
            <a:ext cx="46355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80300" y="609600"/>
            <a:ext cx="94107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1707-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이분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그래프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판별하기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366000" y="1701800"/>
            <a:ext cx="96520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그래프의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표현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10200" y="2794000"/>
            <a:ext cx="13563600" cy="10845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609600"/>
            <a:ext cx="92964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1707-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이분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그래프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판별하기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510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806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055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66000" y="1701800"/>
            <a:ext cx="96520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그래프의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표현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77500" y="4419600"/>
            <a:ext cx="3911600" cy="548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159500" y="4419600"/>
            <a:ext cx="4305300" cy="548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2600" y="4419600"/>
            <a:ext cx="4102100" cy="548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9951700" y="4419600"/>
            <a:ext cx="4000500" cy="548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887700" y="4419600"/>
            <a:ext cx="40767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753100" y="609600"/>
            <a:ext cx="128778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1717-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집합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표현하기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67600" y="1676400"/>
            <a:ext cx="96139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유니온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파인드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70600" y="2768600"/>
            <a:ext cx="12255500" cy="10515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493000" y="1676400"/>
            <a:ext cx="9575800" cy="1092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유니온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파인드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685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52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6690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78500" y="609600"/>
            <a:ext cx="12814300" cy="15494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1717-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집합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표현하기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2600" y="4279900"/>
            <a:ext cx="4762500" cy="5486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05500" y="4279900"/>
            <a:ext cx="4533900" cy="5486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439400" y="4279900"/>
            <a:ext cx="4241800" cy="5486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0281900" y="4279900"/>
            <a:ext cx="3987800" cy="54864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290800" y="4279900"/>
            <a:ext cx="5435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622300"/>
            <a:ext cx="9334500" cy="15113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2252-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줄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세우기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80300" y="1689100"/>
            <a:ext cx="9601200" cy="10668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위상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48200" y="2755900"/>
            <a:ext cx="15087600" cy="10617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